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76" r:id="rId3"/>
    <p:sldId id="277" r:id="rId4"/>
    <p:sldId id="258" r:id="rId5"/>
    <p:sldId id="280" r:id="rId6"/>
    <p:sldId id="259" r:id="rId7"/>
    <p:sldId id="260" r:id="rId8"/>
    <p:sldId id="278" r:id="rId9"/>
    <p:sldId id="279" r:id="rId10"/>
    <p:sldId id="261" r:id="rId11"/>
    <p:sldId id="262" r:id="rId12"/>
    <p:sldId id="263" r:id="rId13"/>
    <p:sldId id="264" r:id="rId14"/>
    <p:sldId id="266" r:id="rId15"/>
    <p:sldId id="265" r:id="rId16"/>
    <p:sldId id="267" r:id="rId17"/>
    <p:sldId id="268" r:id="rId18"/>
    <p:sldId id="269" r:id="rId19"/>
    <p:sldId id="270" r:id="rId20"/>
    <p:sldId id="274" r:id="rId21"/>
    <p:sldId id="271" r:id="rId22"/>
    <p:sldId id="272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960E5-4EE9-4359-8B11-6EC0D7DD0188}" v="8" dt="2023-01-20T09:31:30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SH GN" userId="625313e3a1b95115" providerId="LiveId" clId="{0DB960E5-4EE9-4359-8B11-6EC0D7DD0188}"/>
    <pc:docChg chg="undo custSel addSld delSld modSld">
      <pc:chgData name="GIRISH GN" userId="625313e3a1b95115" providerId="LiveId" clId="{0DB960E5-4EE9-4359-8B11-6EC0D7DD0188}" dt="2023-01-20T09:31:54.140" v="31" actId="1076"/>
      <pc:docMkLst>
        <pc:docMk/>
      </pc:docMkLst>
      <pc:sldChg chg="addSp delSp modSp mod">
        <pc:chgData name="GIRISH GN" userId="625313e3a1b95115" providerId="LiveId" clId="{0DB960E5-4EE9-4359-8B11-6EC0D7DD0188}" dt="2023-01-20T07:11:12.401" v="23" actId="20577"/>
        <pc:sldMkLst>
          <pc:docMk/>
          <pc:sldMk cId="3338069815" sldId="257"/>
        </pc:sldMkLst>
        <pc:spChg chg="mod">
          <ac:chgData name="GIRISH GN" userId="625313e3a1b95115" providerId="LiveId" clId="{0DB960E5-4EE9-4359-8B11-6EC0D7DD0188}" dt="2023-01-20T07:11:12.401" v="23" actId="20577"/>
          <ac:spMkLst>
            <pc:docMk/>
            <pc:sldMk cId="3338069815" sldId="257"/>
            <ac:spMk id="3" creationId="{00000000-0000-0000-0000-000000000000}"/>
          </ac:spMkLst>
        </pc:spChg>
        <pc:spChg chg="add del">
          <ac:chgData name="GIRISH GN" userId="625313e3a1b95115" providerId="LiveId" clId="{0DB960E5-4EE9-4359-8B11-6EC0D7DD0188}" dt="2023-01-20T07:05:36.333" v="1" actId="22"/>
          <ac:spMkLst>
            <pc:docMk/>
            <pc:sldMk cId="3338069815" sldId="257"/>
            <ac:spMk id="5" creationId="{9260FCC9-A86F-DD84-8235-7ECF8BB37E4D}"/>
          </ac:spMkLst>
        </pc:spChg>
        <pc:spChg chg="add">
          <ac:chgData name="GIRISH GN" userId="625313e3a1b95115" providerId="LiveId" clId="{0DB960E5-4EE9-4359-8B11-6EC0D7DD0188}" dt="2023-01-20T07:05:40.512" v="2" actId="22"/>
          <ac:spMkLst>
            <pc:docMk/>
            <pc:sldMk cId="3338069815" sldId="257"/>
            <ac:spMk id="7" creationId="{14005C40-A76E-2BFF-BFB2-24F5D8999BCC}"/>
          </ac:spMkLst>
        </pc:spChg>
      </pc:sldChg>
      <pc:sldChg chg="del">
        <pc:chgData name="GIRISH GN" userId="625313e3a1b95115" providerId="LiveId" clId="{0DB960E5-4EE9-4359-8B11-6EC0D7DD0188}" dt="2023-01-20T07:07:46.142" v="6" actId="2696"/>
        <pc:sldMkLst>
          <pc:docMk/>
          <pc:sldMk cId="2187945532" sldId="258"/>
        </pc:sldMkLst>
      </pc:sldChg>
      <pc:sldChg chg="add">
        <pc:chgData name="GIRISH GN" userId="625313e3a1b95115" providerId="LiveId" clId="{0DB960E5-4EE9-4359-8B11-6EC0D7DD0188}" dt="2023-01-20T07:07:49.875" v="7"/>
        <pc:sldMkLst>
          <pc:docMk/>
          <pc:sldMk cId="2479803791" sldId="258"/>
        </pc:sldMkLst>
      </pc:sldChg>
      <pc:sldChg chg="del">
        <pc:chgData name="GIRISH GN" userId="625313e3a1b95115" providerId="LiveId" clId="{0DB960E5-4EE9-4359-8B11-6EC0D7DD0188}" dt="2023-01-20T07:07:46.142" v="6" actId="2696"/>
        <pc:sldMkLst>
          <pc:docMk/>
          <pc:sldMk cId="1121039578" sldId="259"/>
        </pc:sldMkLst>
      </pc:sldChg>
      <pc:sldChg chg="add">
        <pc:chgData name="GIRISH GN" userId="625313e3a1b95115" providerId="LiveId" clId="{0DB960E5-4EE9-4359-8B11-6EC0D7DD0188}" dt="2023-01-20T07:07:49.875" v="7"/>
        <pc:sldMkLst>
          <pc:docMk/>
          <pc:sldMk cId="3041332053" sldId="259"/>
        </pc:sldMkLst>
      </pc:sldChg>
      <pc:sldChg chg="del">
        <pc:chgData name="GIRISH GN" userId="625313e3a1b95115" providerId="LiveId" clId="{0DB960E5-4EE9-4359-8B11-6EC0D7DD0188}" dt="2023-01-20T07:07:46.142" v="6" actId="2696"/>
        <pc:sldMkLst>
          <pc:docMk/>
          <pc:sldMk cId="411844060" sldId="260"/>
        </pc:sldMkLst>
      </pc:sldChg>
      <pc:sldChg chg="add">
        <pc:chgData name="GIRISH GN" userId="625313e3a1b95115" providerId="LiveId" clId="{0DB960E5-4EE9-4359-8B11-6EC0D7DD0188}" dt="2023-01-20T07:07:49.875" v="7"/>
        <pc:sldMkLst>
          <pc:docMk/>
          <pc:sldMk cId="4040237918" sldId="260"/>
        </pc:sldMkLst>
      </pc:sldChg>
      <pc:sldChg chg="modSp mod">
        <pc:chgData name="GIRISH GN" userId="625313e3a1b95115" providerId="LiveId" clId="{0DB960E5-4EE9-4359-8B11-6EC0D7DD0188}" dt="2023-01-20T07:09:17.717" v="9" actId="20577"/>
        <pc:sldMkLst>
          <pc:docMk/>
          <pc:sldMk cId="3125416455" sldId="263"/>
        </pc:sldMkLst>
        <pc:spChg chg="mod">
          <ac:chgData name="GIRISH GN" userId="625313e3a1b95115" providerId="LiveId" clId="{0DB960E5-4EE9-4359-8B11-6EC0D7DD0188}" dt="2023-01-20T07:09:17.717" v="9" actId="20577"/>
          <ac:spMkLst>
            <pc:docMk/>
            <pc:sldMk cId="3125416455" sldId="263"/>
            <ac:spMk id="3" creationId="{00000000-0000-0000-0000-000000000000}"/>
          </ac:spMkLst>
        </pc:spChg>
      </pc:sldChg>
      <pc:sldChg chg="modSp del mod">
        <pc:chgData name="GIRISH GN" userId="625313e3a1b95115" providerId="LiveId" clId="{0DB960E5-4EE9-4359-8B11-6EC0D7DD0188}" dt="2023-01-20T07:11:29.119" v="24" actId="47"/>
        <pc:sldMkLst>
          <pc:docMk/>
          <pc:sldMk cId="0" sldId="275"/>
        </pc:sldMkLst>
        <pc:spChg chg="mod">
          <ac:chgData name="GIRISH GN" userId="625313e3a1b95115" providerId="LiveId" clId="{0DB960E5-4EE9-4359-8B11-6EC0D7DD0188}" dt="2023-01-20T07:10:47.980" v="14" actId="403"/>
          <ac:spMkLst>
            <pc:docMk/>
            <pc:sldMk cId="0" sldId="275"/>
            <ac:spMk id="222" creationId="{00000000-0000-0000-0000-000000000000}"/>
          </ac:spMkLst>
        </pc:spChg>
        <pc:picChg chg="mod">
          <ac:chgData name="GIRISH GN" userId="625313e3a1b95115" providerId="LiveId" clId="{0DB960E5-4EE9-4359-8B11-6EC0D7DD0188}" dt="2023-01-20T07:10:50.730" v="15" actId="1076"/>
          <ac:picMkLst>
            <pc:docMk/>
            <pc:sldMk cId="0" sldId="275"/>
            <ac:picMk id="223" creationId="{00000000-0000-0000-0000-000000000000}"/>
          </ac:picMkLst>
        </pc:picChg>
      </pc:sldChg>
      <pc:sldChg chg="modSp mod">
        <pc:chgData name="GIRISH GN" userId="625313e3a1b95115" providerId="LiveId" clId="{0DB960E5-4EE9-4359-8B11-6EC0D7DD0188}" dt="2023-01-20T07:07:21.426" v="5" actId="732"/>
        <pc:sldMkLst>
          <pc:docMk/>
          <pc:sldMk cId="0" sldId="277"/>
        </pc:sldMkLst>
        <pc:picChg chg="mod modCrop">
          <ac:chgData name="GIRISH GN" userId="625313e3a1b95115" providerId="LiveId" clId="{0DB960E5-4EE9-4359-8B11-6EC0D7DD0188}" dt="2023-01-20T07:07:21.426" v="5" actId="732"/>
          <ac:picMkLst>
            <pc:docMk/>
            <pc:sldMk cId="0" sldId="277"/>
            <ac:picMk id="241" creationId="{00000000-0000-0000-0000-000000000000}"/>
          </ac:picMkLst>
        </pc:picChg>
      </pc:sldChg>
      <pc:sldChg chg="modSp mod modAnim modNotes">
        <pc:chgData name="GIRISH GN" userId="625313e3a1b95115" providerId="LiveId" clId="{0DB960E5-4EE9-4359-8B11-6EC0D7DD0188}" dt="2023-01-20T09:31:30.718" v="30" actId="20577"/>
        <pc:sldMkLst>
          <pc:docMk/>
          <pc:sldMk cId="0" sldId="278"/>
        </pc:sldMkLst>
        <pc:spChg chg="mod">
          <ac:chgData name="GIRISH GN" userId="625313e3a1b95115" providerId="LiveId" clId="{0DB960E5-4EE9-4359-8B11-6EC0D7DD0188}" dt="2023-01-20T09:31:08.317" v="27" actId="1076"/>
          <ac:spMkLst>
            <pc:docMk/>
            <pc:sldMk cId="0" sldId="278"/>
            <ac:spMk id="246" creationId="{00000000-0000-0000-0000-000000000000}"/>
          </ac:spMkLst>
        </pc:spChg>
        <pc:spChg chg="mod">
          <ac:chgData name="GIRISH GN" userId="625313e3a1b95115" providerId="LiveId" clId="{0DB960E5-4EE9-4359-8B11-6EC0D7DD0188}" dt="2023-01-20T09:31:30.718" v="30" actId="20577"/>
          <ac:spMkLst>
            <pc:docMk/>
            <pc:sldMk cId="0" sldId="278"/>
            <ac:spMk id="247" creationId="{00000000-0000-0000-0000-000000000000}"/>
          </ac:spMkLst>
        </pc:spChg>
      </pc:sldChg>
      <pc:sldChg chg="modSp mod">
        <pc:chgData name="GIRISH GN" userId="625313e3a1b95115" providerId="LiveId" clId="{0DB960E5-4EE9-4359-8B11-6EC0D7DD0188}" dt="2023-01-20T09:31:54.140" v="31" actId="1076"/>
        <pc:sldMkLst>
          <pc:docMk/>
          <pc:sldMk cId="0" sldId="279"/>
        </pc:sldMkLst>
        <pc:spChg chg="mod">
          <ac:chgData name="GIRISH GN" userId="625313e3a1b95115" providerId="LiveId" clId="{0DB960E5-4EE9-4359-8B11-6EC0D7DD0188}" dt="2023-01-20T09:31:54.140" v="31" actId="1076"/>
          <ac:spMkLst>
            <pc:docMk/>
            <pc:sldMk cId="0" sldId="279"/>
            <ac:spMk id="252" creationId="{00000000-0000-0000-0000-000000000000}"/>
          </ac:spMkLst>
        </pc:spChg>
      </pc:sldChg>
      <pc:sldChg chg="add">
        <pc:chgData name="GIRISH GN" userId="625313e3a1b95115" providerId="LiveId" clId="{0DB960E5-4EE9-4359-8B11-6EC0D7DD0188}" dt="2023-01-20T07:13:04.897" v="25"/>
        <pc:sldMkLst>
          <pc:docMk/>
          <pc:sldMk cId="1626543987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CD646-2747-4180-8897-CC2380854774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3DBB4-1E83-4695-9007-8C51B1AE48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98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8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66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0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4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5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97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9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3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70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0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32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0C9C3-E2D1-4770-8598-B94A4E92D195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FE85E-1C09-4D4E-9E48-1C92B9D92C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2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The most common informed search algorithm is A* search (pronounced “A-star search”), a best-first search that uses the evaluation function,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f(n) = g(n) +h(n)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where g(n) is the path cost from the initial state to node n, and h(n) is the estimated cost of the cheapest path from n to a goal state, so we have,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000" i="1" dirty="0"/>
              <a:t>f(n) = estimated cost of the best path that continues from n to a goal.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005C40-A76E-2BFF-BFB2-24F5D8999BCC}"/>
              </a:ext>
            </a:extLst>
          </p:cNvPr>
          <p:cNvSpPr txBox="1"/>
          <p:nvPr/>
        </p:nvSpPr>
        <p:spPr>
          <a:xfrm>
            <a:off x="2286000" y="3246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069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/>
              <a:t>A* search is complete.!!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r>
              <a:rPr lang="en-IN" sz="2400" i="1" dirty="0"/>
              <a:t>Whether A* is cost-optimal depends on certain properties of the heuristic. </a:t>
            </a:r>
          </a:p>
          <a:p>
            <a:endParaRPr lang="en-IN" sz="2400" i="1" dirty="0"/>
          </a:p>
          <a:p>
            <a:r>
              <a:rPr lang="en-IN" sz="2400" dirty="0"/>
              <a:t>A key property is admissibility an admissible heuristic is one that never overestimates the cost to reach a goal. (An admissible heuristic is therefore optimistic.) </a:t>
            </a:r>
          </a:p>
          <a:p>
            <a:endParaRPr lang="en-IN" sz="2400" dirty="0"/>
          </a:p>
          <a:p>
            <a:r>
              <a:rPr lang="en-IN" sz="2400" dirty="0"/>
              <a:t>With an admissible heuristic, A* is cost-optimal.</a:t>
            </a:r>
          </a:p>
          <a:p>
            <a:endParaRPr lang="en-IN" sz="2400" dirty="0"/>
          </a:p>
          <a:p>
            <a:r>
              <a:rPr lang="en-IN" sz="2400" dirty="0"/>
              <a:t>Suppose the optimal path has cost C*, but the algorithm returns a path with cost C &gt; C*. </a:t>
            </a:r>
            <a:r>
              <a:rPr lang="en-IN" sz="2400" b="1" dirty="0"/>
              <a:t>Then there must be some node n which is on the optimal path and is unexpanded.</a:t>
            </a:r>
          </a:p>
        </p:txBody>
      </p:sp>
    </p:spTree>
    <p:extLst>
      <p:ext uri="{BB962C8B-B14F-4D97-AF65-F5344CB8AC3E}">
        <p14:creationId xmlns:p14="http://schemas.microsoft.com/office/powerpoint/2010/main" val="270391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400" dirty="0"/>
              <a:t>The notation g*(n) denote the cost of the optimal path from the start to n, and h*(n) denote the cost of the optimal path from n to the nearest goal, we have: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a suboptimal path must be wrong—it must be that A* returns only cost-optimal paths.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38" y="2708920"/>
            <a:ext cx="779798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15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859" y="1175754"/>
            <a:ext cx="8229600" cy="4525963"/>
          </a:xfrm>
        </p:spPr>
        <p:txBody>
          <a:bodyPr/>
          <a:lstStyle/>
          <a:p>
            <a:r>
              <a:rPr lang="en-IN" sz="2800" dirty="0"/>
              <a:t>A heuristic h(n) is consistent if, for every node n and every successor n’ of n generated by an action a, we have:</a:t>
            </a:r>
          </a:p>
          <a:p>
            <a:endParaRPr lang="en-IN" sz="2800" dirty="0"/>
          </a:p>
          <a:p>
            <a:r>
              <a:rPr lang="en-IN" sz="2800" dirty="0"/>
              <a:t>This is a form of the triangle inequality, which stipulates that a side of a triangle cannot be longer than the sum of the other two sides.</a:t>
            </a:r>
          </a:p>
          <a:p>
            <a:endParaRPr lang="en-IN" sz="2800" dirty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371"/>
          <a:stretch/>
        </p:blipFill>
        <p:spPr bwMode="auto">
          <a:xfrm>
            <a:off x="2267743" y="2423461"/>
            <a:ext cx="4539831" cy="65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3096"/>
            <a:ext cx="658177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1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dirty="0"/>
              <a:t>Search contours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IN" sz="2400" dirty="0"/>
              <a:t>A useful way to visualize a search is to draw contours in the state space, just like the contours in a topographic map.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74676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0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0"/>
            <a:ext cx="8943975" cy="690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98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62050"/>
            <a:ext cx="91059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74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61950"/>
            <a:ext cx="902970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85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238"/>
            <a:ext cx="915352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626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71463"/>
            <a:ext cx="89439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82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038225"/>
            <a:ext cx="90678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40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 idx="4294967295"/>
          </p:nvPr>
        </p:nvSpPr>
        <p:spPr>
          <a:xfrm>
            <a:off x="1944810" y="1325430"/>
            <a:ext cx="6683580" cy="960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rgbClr val="262626"/>
              </a:buClr>
              <a:buSzPts val="3600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A* search</a:t>
            </a:r>
            <a:endParaRPr sz="2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3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6160" y="2017710"/>
            <a:ext cx="2467260" cy="21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 descr="A picture containing let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0860" y="1909170"/>
            <a:ext cx="4275450" cy="32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4624290" y="2503170"/>
            <a:ext cx="733590" cy="3615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32" name="Google Shape;232;p35"/>
          <p:cNvSpPr/>
          <p:nvPr/>
        </p:nvSpPr>
        <p:spPr>
          <a:xfrm>
            <a:off x="4962600" y="3480570"/>
            <a:ext cx="733590" cy="3615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33" name="Google Shape;233;p35"/>
          <p:cNvSpPr/>
          <p:nvPr/>
        </p:nvSpPr>
        <p:spPr>
          <a:xfrm>
            <a:off x="6180030" y="4461210"/>
            <a:ext cx="733590" cy="3615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pic>
        <p:nvPicPr>
          <p:cNvPr id="234" name="Google Shape;234;p35" descr="A picture containing text, clock, gaug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240" y="4424490"/>
            <a:ext cx="2402190" cy="53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sz="2800" dirty="0"/>
              <a:t>A problem with fewer restrictions on the actions is called a relaxed problem. 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dirty="0"/>
              <a:t>The state-space graph of the relaxed problem is a </a:t>
            </a:r>
            <a:r>
              <a:rPr lang="en-IN" sz="2800" dirty="0" err="1"/>
              <a:t>supergraph</a:t>
            </a:r>
            <a:r>
              <a:rPr lang="en-IN" sz="2800" dirty="0"/>
              <a:t> of the original state space because the removal of restrictions creates added edges in the graph.</a:t>
            </a:r>
          </a:p>
          <a:p>
            <a:pPr algn="just"/>
            <a:endParaRPr lang="en-IN" sz="2800" dirty="0"/>
          </a:p>
          <a:p>
            <a:pPr algn="just"/>
            <a:r>
              <a:rPr lang="en-IN" sz="2800" i="1" dirty="0"/>
              <a:t>Hence, the cost of an optimal solution to a relaxed problem is an admissible heuristic for the original problem.</a:t>
            </a:r>
          </a:p>
        </p:txBody>
      </p:sp>
    </p:spTree>
    <p:extLst>
      <p:ext uri="{BB962C8B-B14F-4D97-AF65-F5344CB8AC3E}">
        <p14:creationId xmlns:p14="http://schemas.microsoft.com/office/powerpoint/2010/main" val="82239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062038"/>
            <a:ext cx="90011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923925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68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3999" cy="466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27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 idx="4294967295"/>
          </p:nvPr>
        </p:nvSpPr>
        <p:spPr>
          <a:xfrm>
            <a:off x="1944810" y="1325430"/>
            <a:ext cx="6683580" cy="960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endParaRPr sz="135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4294967295"/>
          </p:nvPr>
        </p:nvSpPr>
        <p:spPr>
          <a:xfrm>
            <a:off x="1941840" y="2457540"/>
            <a:ext cx="6686280" cy="28328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171450" indent="-85725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sz="135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l="-565" t="-462" r="4925" b="462"/>
          <a:stretch/>
        </p:blipFill>
        <p:spPr>
          <a:xfrm>
            <a:off x="1941841" y="1843268"/>
            <a:ext cx="5438472" cy="272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24409"/>
            <a:ext cx="7602610" cy="300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80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6861"/>
            <a:ext cx="9283308" cy="481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54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62187"/>
            <a:ext cx="8282451" cy="37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33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3338"/>
            <a:ext cx="71247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23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294967295"/>
          </p:nvPr>
        </p:nvSpPr>
        <p:spPr>
          <a:xfrm>
            <a:off x="-36512" y="-19266"/>
            <a:ext cx="6683580" cy="960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rgbClr val="262626"/>
              </a:buClr>
              <a:buSzPts val="3600"/>
            </a:pPr>
            <a:r>
              <a:rPr lang="en-US" sz="27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A* search : Admissibility</a:t>
            </a: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4294967295"/>
          </p:nvPr>
        </p:nvSpPr>
        <p:spPr>
          <a:xfrm>
            <a:off x="395536" y="1196752"/>
            <a:ext cx="8928992" cy="37222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257310" indent="-257310">
              <a:spcBef>
                <a:spcPts val="0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condition we require for optimality is that</a:t>
            </a:r>
            <a:r>
              <a:rPr lang="en-US" sz="1800" b="1" i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h(n)</a:t>
            </a: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be an admissible heuristic.</a:t>
            </a: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71450" indent="-85725">
              <a:spcBef>
                <a:spcPts val="751"/>
              </a:spcBef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admissible heuristic is one that never overestimates the cost to reach the goal.</a:t>
            </a: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71450" indent="-85725">
              <a:spcBef>
                <a:spcPts val="751"/>
              </a:spcBef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Admissible heuristics are by nature optimistic because they think the cost of solving the problem is less than it actually is.</a:t>
            </a: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71450" indent="-85725">
              <a:spcBef>
                <a:spcPts val="751"/>
              </a:spcBef>
              <a:buClr>
                <a:schemeClr val="dk1"/>
              </a:buClr>
              <a:buSzPts val="1800"/>
              <a:buNone/>
            </a:pP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Straight-line distance is admissible because the shortest path between any two points is a straight line, so the straight line cannot be an overestimate.</a:t>
            </a: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      h(n) &lt;= h*(n) ------------Underestimation</a:t>
            </a: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7310" indent="-257310">
              <a:spcBef>
                <a:spcPts val="751"/>
              </a:spcBef>
              <a:buClr>
                <a:srgbClr val="A53010"/>
              </a:buClr>
              <a:buSzPts val="1800"/>
              <a:buFont typeface="Noto Sans Symbols"/>
              <a:buChar char="🠶"/>
            </a:pPr>
            <a:r>
              <a:rPr lang="en-US" sz="1800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      h(n) &gt; h*(n) ------------Overestimation</a:t>
            </a:r>
            <a:endParaRPr sz="1800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 idx="4294967295"/>
          </p:nvPr>
        </p:nvSpPr>
        <p:spPr>
          <a:xfrm>
            <a:off x="539552" y="-29700"/>
            <a:ext cx="6683580" cy="9603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algn="l">
              <a:spcBef>
                <a:spcPts val="0"/>
              </a:spcBef>
              <a:buClr>
                <a:srgbClr val="262626"/>
              </a:buClr>
              <a:buSzPts val="3600"/>
            </a:pPr>
            <a:r>
              <a:rPr lang="en-US" sz="27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A* search : Admissibility</a:t>
            </a: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3600"/>
            </a:pPr>
            <a:endParaRPr sz="27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3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330" y="1936710"/>
            <a:ext cx="2329560" cy="11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 descr="Text, let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5620" y="1865700"/>
            <a:ext cx="3200040" cy="281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 descr="A picture containing text, docu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5440" y="3270780"/>
            <a:ext cx="2690820" cy="2550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/>
          <p:nvPr/>
        </p:nvSpPr>
        <p:spPr>
          <a:xfrm>
            <a:off x="4721760" y="192105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57" name="Google Shape;257;p38"/>
          <p:cNvSpPr/>
          <p:nvPr/>
        </p:nvSpPr>
        <p:spPr>
          <a:xfrm>
            <a:off x="5546610" y="263628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58" name="Google Shape;258;p38"/>
          <p:cNvSpPr/>
          <p:nvPr/>
        </p:nvSpPr>
        <p:spPr>
          <a:xfrm>
            <a:off x="4762800" y="327375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59" name="Google Shape;259;p38"/>
          <p:cNvSpPr/>
          <p:nvPr/>
        </p:nvSpPr>
        <p:spPr>
          <a:xfrm>
            <a:off x="5843340" y="387450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0" name="Google Shape;260;p38"/>
          <p:cNvSpPr/>
          <p:nvPr/>
        </p:nvSpPr>
        <p:spPr>
          <a:xfrm rot="-2700000">
            <a:off x="6575850" y="475740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1" name="Google Shape;261;p38"/>
          <p:cNvSpPr/>
          <p:nvPr/>
        </p:nvSpPr>
        <p:spPr>
          <a:xfrm>
            <a:off x="1917540" y="350973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2" name="Google Shape;262;p38"/>
          <p:cNvSpPr/>
          <p:nvPr/>
        </p:nvSpPr>
        <p:spPr>
          <a:xfrm>
            <a:off x="2103570" y="395955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3" name="Google Shape;263;p38"/>
          <p:cNvSpPr/>
          <p:nvPr/>
        </p:nvSpPr>
        <p:spPr>
          <a:xfrm rot="9720000">
            <a:off x="3443040" y="407808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4" name="Google Shape;264;p38"/>
          <p:cNvSpPr/>
          <p:nvPr/>
        </p:nvSpPr>
        <p:spPr>
          <a:xfrm rot="9900000">
            <a:off x="3625290" y="472041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265" name="Google Shape;265;p38"/>
          <p:cNvSpPr/>
          <p:nvPr/>
        </p:nvSpPr>
        <p:spPr>
          <a:xfrm>
            <a:off x="1657260" y="4842180"/>
            <a:ext cx="732510" cy="3623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w="9525" cap="rnd" cmpd="sng">
            <a:solidFill>
              <a:srgbClr val="7A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441</Words>
  <Application>Microsoft Office PowerPoint</Application>
  <PresentationFormat>On-screen Show (4:3)</PresentationFormat>
  <Paragraphs>51</Paragraphs>
  <Slides>23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A* Search</vt:lpstr>
      <vt:lpstr>A*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A* search : Admissibility  </vt:lpstr>
      <vt:lpstr>A* search : Admissibility   </vt:lpstr>
      <vt:lpstr>A* search is complete.!!  </vt:lpstr>
      <vt:lpstr>PowerPoint Presentation</vt:lpstr>
      <vt:lpstr>PowerPoint Presentation</vt:lpstr>
      <vt:lpstr>Search contours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</dc:creator>
  <cp:lastModifiedBy>Girish</cp:lastModifiedBy>
  <cp:revision>10</cp:revision>
  <dcterms:created xsi:type="dcterms:W3CDTF">2022-01-28T04:06:55Z</dcterms:created>
  <dcterms:modified xsi:type="dcterms:W3CDTF">2023-01-21T10:20:29Z</dcterms:modified>
</cp:coreProperties>
</file>